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Cordia New" panose="020B0304020202020204" pitchFamily="34" charset="-34"/>
      <p:regular r:id="rId16"/>
      <p:bold r:id="rId17"/>
      <p:italic r:id="rId18"/>
      <p:boldItalic r:id="rId19"/>
    </p:embeddedFont>
    <p:embeddedFont>
      <p:font typeface="TH SarabunPSK" panose="020B0500040200020003" pitchFamily="34" charset="-34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Angsana New" panose="02020603050405020304" pitchFamily="18" charset="-34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youtube.com/watch?v=9f7fL793Pr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590843" y="2996952"/>
            <a:ext cx="11197883" cy="108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/>
            <a:r>
              <a:rPr lang="th-TH" sz="54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เรื่อง </a:t>
            </a:r>
            <a:r>
              <a:rPr lang="th-TH" sz="5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เครื่องมือและ</a:t>
            </a:r>
            <a:r>
              <a:rPr lang="th-TH" sz="5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อุปกรณ์ผู้ช่วย</a:t>
            </a:r>
            <a:r>
              <a:rPr lang="th-TH" sz="5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ของนักวิทยาศาสตร์ </a:t>
            </a:r>
            <a:endParaRPr lang="en-US" sz="54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3432" name="WordArt 8"/>
          <p:cNvSpPr>
            <a:spLocks noChangeArrowheads="1" noChangeShapeType="1" noTextEdit="1"/>
          </p:cNvSpPr>
          <p:nvPr/>
        </p:nvSpPr>
        <p:spPr bwMode="auto">
          <a:xfrm>
            <a:off x="2637632" y="739517"/>
            <a:ext cx="7198519" cy="194374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8000" b="1" kern="10" dirty="0"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สื่อประกอบการสอน</a:t>
            </a:r>
          </a:p>
          <a:p>
            <a:pPr algn="ctr"/>
            <a:r>
              <a:rPr lang="th-TH" sz="7200" b="1" kern="10" dirty="0"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วิชาวิทยาศาสตร์พื้นฐาน รหัส ว </a:t>
            </a:r>
            <a:r>
              <a:rPr lang="en-US" sz="7200" b="1" kern="10" dirty="0"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sz="7200" b="1" kern="10" dirty="0" smtClean="0"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110</a:t>
            </a:r>
            <a:r>
              <a:rPr lang="en-US" sz="7200" b="1" kern="10" dirty="0" smtClean="0">
                <a:solidFill>
                  <a:srgbClr val="CC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</a:t>
            </a:r>
            <a:endParaRPr lang="th-TH" sz="7200" b="1" kern="10" dirty="0">
              <a:solidFill>
                <a:srgbClr val="CC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421" y="273073"/>
            <a:ext cx="867037" cy="12678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15879" y="6194331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นายมงคล    </a:t>
            </a:r>
            <a:r>
              <a:rPr lang="th-TH" sz="3600" b="1" dirty="0" err="1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ธนา</a:t>
            </a:r>
            <a:r>
              <a:rPr lang="th-TH" sz="36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ไสย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5632" y="6188640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โรงเรียนปลาปากวิทยา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63753" y="4808485"/>
            <a:ext cx="4512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ชั้นมัธยมศึกษาปีที่ </a:t>
            </a:r>
            <a:r>
              <a:rPr lang="en-US" sz="48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endParaRPr lang="th-TH" sz="4800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25921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3510280" y="267286"/>
            <a:ext cx="6477782" cy="185693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เครื่องมือและอุปกรณ์ 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ผู้ช่วย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ของนักวิทยาศาสตร์ 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584200" y="2379712"/>
            <a:ext cx="10960100" cy="4017962"/>
          </a:xfrm>
        </p:spPr>
        <p:txBody>
          <a:bodyPr>
            <a:noAutofit/>
          </a:bodyPr>
          <a:lstStyle/>
          <a:p>
            <a:pPr algn="l"/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กระบวนการหาความรู้ทางวิทยาศาสตร์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งอาศัยการ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สังเกต 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เก็บข้อมูล 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การแปลความหมาย 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ข้อมูลและ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อื่น ๆ การ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รับรู้โดย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ประสาท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สัมผัสของมนุษย์ไม่ละเอียดและ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แม่นยำเพียงพอ 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จึง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จำเป็นต้อง 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มีเครื่องมือและอุปกรณ์ช่วยใน</a:t>
            </a:r>
            <a:r>
              <a:rPr lang="th-TH" sz="48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การศึกษา </a:t>
            </a:r>
            <a:r>
              <a:rPr lang="th-TH" sz="4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เพื่อให้ได้ข้อมูลที่ถูกต้อง</a:t>
            </a:r>
          </a:p>
        </p:txBody>
      </p:sp>
    </p:spTree>
    <p:extLst>
      <p:ext uri="{BB962C8B-B14F-4D97-AF65-F5344CB8AC3E}">
        <p14:creationId xmlns:p14="http://schemas.microsoft.com/office/powerpoint/2010/main" val="32787881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55600" y="187325"/>
            <a:ext cx="10515600" cy="1325563"/>
          </a:xfrm>
        </p:spPr>
        <p:txBody>
          <a:bodyPr>
            <a:norm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ระบบหน่วยวัดระหว่างประเทศ หรือ ระบบ</a:t>
            </a:r>
            <a:r>
              <a:rPr lang="th-TH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เอส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ไอ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SI 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33400" y="1304925"/>
            <a:ext cx="10515600" cy="1191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ระบบ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ระหว่างประเทศแบ่ง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ออกเป็น 2 ส่วนคือ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หน่วยฐาน</a:t>
            </a:r>
            <a:r>
              <a:rPr lang="th-TH" sz="3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เอส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ไอและหน่วยอนุพันธ์</a:t>
            </a:r>
            <a:r>
              <a:rPr lang="th-TH" sz="3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เอส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ไอ </a:t>
            </a:r>
          </a:p>
        </p:txBody>
      </p:sp>
      <p:pic>
        <p:nvPicPr>
          <p:cNvPr id="4" name="Snagit_PPTE4E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352" y="2259943"/>
            <a:ext cx="8262448" cy="459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8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9900" y="258762"/>
            <a:ext cx="6464300" cy="1325563"/>
          </a:xfrm>
        </p:spPr>
        <p:txBody>
          <a:bodyPr/>
          <a:lstStyle/>
          <a:p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ตัวอย่างการใช้เครื่องมือวิทยาศาสตร์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66700" y="1560512"/>
            <a:ext cx="6553200" cy="3532188"/>
          </a:xfrm>
        </p:spPr>
        <p:txBody>
          <a:bodyPr>
            <a:noAutofit/>
          </a:bodyPr>
          <a:lstStyle/>
          <a:p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ชั่งน้ำหนัก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เครื่องชั่ง  </a:t>
            </a:r>
            <a:endParaRPr lang="th-TH" sz="3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วัดระยะทาง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ไม้บรรทัด ไม้เมตร ตลับเมตร  </a:t>
            </a:r>
            <a:endParaRPr lang="th-TH" sz="3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อุณหภูมิ = เทอร์โมมิเตอร์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เทอร์โมมิเตอร์วัด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ไข้  </a:t>
            </a:r>
            <a:endParaRPr lang="th-TH" sz="3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จับเวลา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นาฬิกา นาฬิกาจับเวลา  </a:t>
            </a:r>
          </a:p>
          <a:p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กรด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-เบส =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ลิตมัส เครื่อง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วัดความ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เป็นกรด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เบส  </a:t>
            </a:r>
            <a:endParaRPr lang="th-TH" sz="3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กระแสไฟฟ้า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= </a:t>
            </a:r>
            <a:r>
              <a:rPr lang="th-TH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โวล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มิเตอร์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วัต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มิเตอร์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แอมป์มิเตอร์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100" y="488950"/>
            <a:ext cx="3801533" cy="28511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410" y="4741847"/>
            <a:ext cx="4003779" cy="21161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4"/>
          <a:srcRect l="3255" t="17627"/>
          <a:stretch/>
        </p:blipFill>
        <p:spPr>
          <a:xfrm>
            <a:off x="7721600" y="3605805"/>
            <a:ext cx="2896617" cy="29737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1391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19100" y="149225"/>
            <a:ext cx="3238500" cy="1325563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เทอร์โมมิเตอร์ 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19100" y="1343025"/>
            <a:ext cx="8216900" cy="3152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4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เทอร์โมมิเตอร์ 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คือเครื่องมือ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ระดับความร้อน 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ได้รับความร้อนจะขยายตัว 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และหดตัว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เมื่อคายความ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ร้อน ของเหลวที่ใช้บรรจุใน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กระเปาะ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แก้วของเทอร์โมมิเตอร์ คือ ปรอทหรือแอลกอฮอล์ที่ผสมกับสีแดง 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4588879"/>
            <a:ext cx="9296400" cy="18712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0" y="951415"/>
            <a:ext cx="3361024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9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96900" y="119062"/>
            <a:ext cx="4597400" cy="1325563"/>
          </a:xfrm>
        </p:spPr>
        <p:txBody>
          <a:bodyPr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วิธีการใช้เทอร์โมมิเตอร์ 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08000" y="1139825"/>
            <a:ext cx="78994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ก่อนใช้ต้อง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ตรวจดูว่าเทอร์โมมิเตอร์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ชำรุดหรือไม่ </a:t>
            </a:r>
          </a:p>
          <a:p>
            <a:pPr marL="0" indent="0">
              <a:buNone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เลือกที่มีช่วงอุณหภูมิสูงสุด - ต่ำสุดให้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เหมาะสม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กับสิ่งที่จะวัด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เพราะถ้านำไป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วัดอุณหภูมิสูงเกินไป จะทำให้หลอดแก้วแตก </a:t>
            </a:r>
          </a:p>
          <a:p>
            <a:pPr marL="0" indent="0">
              <a:buNone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ต้องให้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กระเปาะ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เทอร์โมมิเตอร์จุ่มอยู่ในวัสดุที่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ต้องการ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วัดในบริเวณ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กึ่งกลาง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ไม่ค่อนไป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ด้าน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ใด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ด้าน 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หนึ่งและส่วน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ก้าน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เทอร์โมมิเตอร์ตั้งตรง </a:t>
            </a:r>
          </a:p>
          <a:p>
            <a:pPr marL="0" indent="0">
              <a:buNone/>
            </a:pP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การอ่าน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อุณหภูมิต้อง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ให้สายตาอยู่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ในระดับเดียวกับของเหลวในเทอร์โมมิเตอร์ 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194300" y="5029498"/>
            <a:ext cx="28264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วีดิโอวิธีการใช้</a:t>
            </a:r>
            <a:endParaRPr lang="th-TH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900" y="372190"/>
            <a:ext cx="2705100" cy="5227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7079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22750" y="323062"/>
            <a:ext cx="2660650" cy="812800"/>
          </a:xfrm>
        </p:spPr>
        <p:txBody>
          <a:bodyPr/>
          <a:lstStyle/>
          <a:p>
            <a:r>
              <a:rPr lang="th-TH" b="1" dirty="0">
                <a:solidFill>
                  <a:srgbClr val="FF0000"/>
                </a:solidFill>
              </a:rPr>
              <a:t>การเก็บรักษา 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730750" y="1087440"/>
            <a:ext cx="6718300" cy="1717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ทำ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ความสะอาดหลังจากการใช้งาน</a:t>
            </a:r>
            <a:endParaRPr lang="th-TH" sz="36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เช็ดให้แห้งแล้วเก็บ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เข้ากล่อง 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และไว้ในที่ที่ปลอดภัย</a:t>
            </a:r>
          </a:p>
          <a:p>
            <a:pPr marL="0" indent="0">
              <a:buNone/>
            </a:pP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ตรวจ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ชำรุดของเทอร์โมมิเตอร์</a:t>
            </a: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222750" y="3192467"/>
            <a:ext cx="2660650" cy="81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>
                <a:solidFill>
                  <a:srgbClr val="FF0000"/>
                </a:solidFill>
              </a:rPr>
              <a:t>ข้อควรระวัง 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543300" y="4083052"/>
            <a:ext cx="84709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32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อย่าใช้</a:t>
            </a:r>
            <a:r>
              <a:rPr lang="th-TH" sz="3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เทอร์โมมิเตอร์คนของเหลว </a:t>
            </a:r>
          </a:p>
          <a:p>
            <a:r>
              <a:rPr lang="th-TH" sz="3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ขณะต้มของเหลว ควร</a:t>
            </a:r>
            <a:r>
              <a:rPr lang="th-TH" sz="32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ใช้ขาตั้ง</a:t>
            </a:r>
            <a:r>
              <a:rPr lang="th-TH" sz="3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ช่วยยึดเทอร์โมมิเตอร์ให้ตั้งตรง </a:t>
            </a:r>
          </a:p>
          <a:p>
            <a:r>
              <a:rPr lang="th-TH" sz="3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ไม่ควรนำเทอร์โมมิเตอร์ไปใช้ในที่ที่มีอุณหภูมิสูงเกิน 100 </a:t>
            </a:r>
            <a:r>
              <a:rPr lang="th-TH" sz="32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องศาเซลเซียส เนื่องจาก</a:t>
            </a:r>
            <a:r>
              <a:rPr lang="th-TH" sz="3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</a:t>
            </a:r>
            <a:r>
              <a:rPr lang="th-TH" sz="32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นำเทอร์โมมิเตอร์นั้นมาใช้</a:t>
            </a:r>
            <a:r>
              <a:rPr lang="th-TH" sz="3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ในอุณหภูมิที่เย็น จะทำให้</a:t>
            </a:r>
            <a:r>
              <a:rPr lang="th-TH" sz="32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สาร</a:t>
            </a:r>
            <a:r>
              <a:rPr lang="th-TH" sz="3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ในเทอร์โมมิเตอร์</a:t>
            </a:r>
            <a:r>
              <a:rPr lang="th-TH" sz="32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ขาด</a:t>
            </a:r>
            <a:r>
              <a:rPr lang="th-TH" sz="3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เป็นช่วง ๆ ได้ </a:t>
            </a:r>
            <a:endParaRPr lang="th-TH" sz="3200" dirty="0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63" y="914401"/>
            <a:ext cx="3568537" cy="2763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469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70703" y="365125"/>
            <a:ext cx="2247900" cy="904875"/>
          </a:xfrm>
        </p:spPr>
        <p:txBody>
          <a:bodyPr>
            <a:normAutofit/>
          </a:bodyPr>
          <a:lstStyle/>
          <a:p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แว่นขยาย </a:t>
            </a:r>
            <a:endParaRPr lang="th-TH" sz="4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Snagit_PPT318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901" y="233289"/>
            <a:ext cx="4006630" cy="2830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สี่เหลี่ยมผืนผ้า 4"/>
          <p:cNvSpPr/>
          <p:nvPr/>
        </p:nvSpPr>
        <p:spPr>
          <a:xfrm>
            <a:off x="470703" y="1089560"/>
            <a:ext cx="68317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เป็น</a:t>
            </a:r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กระจกที่ทำ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</a:t>
            </a:r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เลนส์นูน ใช้ใน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การขยายภาพ</a:t>
            </a:r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 เลนส์มักจะใส่อยู่ในกรอบ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พร้อมด้าม </a:t>
            </a:r>
            <a:endParaRPr lang="th-TH" sz="4000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70703" y="3137434"/>
            <a:ext cx="59983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ให้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แว่นขยายอ</a:t>
            </a:r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ยู่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ระหว่าง</a:t>
            </a:r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วัตถุที่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ที่เราต้องการ</a:t>
            </a:r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ดู กับ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ดวงตาของเรา </a:t>
            </a:r>
            <a:endParaRPr lang="th-TH" sz="4000" dirty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ขยับแว่น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ไปมาระหว่าง</a:t>
            </a:r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วัตถุที่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ที่เราต้องการ</a:t>
            </a:r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ดู กับ</a:t>
            </a:r>
            <a:r>
              <a:rPr lang="th-TH" sz="40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ดวงตาของเราเพื่อหาระยะ</a:t>
            </a:r>
            <a:r>
              <a:rPr lang="th-TH" sz="4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มองเห็นได้ชัดเจนที่สุด </a:t>
            </a:r>
            <a:endParaRPr lang="th-TH" sz="4000" dirty="0"/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6621444" y="3220665"/>
            <a:ext cx="1592389" cy="904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ข้อห้าม</a:t>
            </a:r>
            <a:endParaRPr lang="th-TH" sz="5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6626700" y="3981072"/>
            <a:ext cx="52447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36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ห้ามส่องขยาย</a:t>
            </a:r>
            <a:r>
              <a:rPr lang="th-TH" sz="36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วัตถุที่เป็นแหล่งกำเนิดแสง เช่น </a:t>
            </a:r>
            <a:r>
              <a:rPr lang="th-TH" sz="36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ดวงอาทิตย์ </a:t>
            </a:r>
            <a:endParaRPr lang="th-TH" sz="3600" dirty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6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36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หาก</a:t>
            </a:r>
            <a:r>
              <a:rPr lang="th-TH" sz="36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จำเป็นต้องส่องวัตถุ</a:t>
            </a:r>
            <a:r>
              <a:rPr lang="th-TH" sz="36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กลางแสงแดดจ้าให้</a:t>
            </a:r>
            <a:r>
              <a:rPr lang="th-TH" sz="36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ระวังไม่ให้โฟกัสของแว่นรวมแสงที่วัตถุ </a:t>
            </a:r>
          </a:p>
        </p:txBody>
      </p:sp>
      <p:sp>
        <p:nvSpPr>
          <p:cNvPr id="10" name="ชื่อเรื่อง 1"/>
          <p:cNvSpPr txBox="1">
            <a:spLocks/>
          </p:cNvSpPr>
          <p:nvPr/>
        </p:nvSpPr>
        <p:spPr>
          <a:xfrm>
            <a:off x="623103" y="2565399"/>
            <a:ext cx="1524000" cy="904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5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วิธีใช้</a:t>
            </a:r>
            <a:endParaRPr lang="th-TH" sz="5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2183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73967" y="294787"/>
            <a:ext cx="2720926" cy="774358"/>
          </a:xfrm>
        </p:spPr>
        <p:txBody>
          <a:bodyPr/>
          <a:lstStyle/>
          <a:p>
            <a:r>
              <a:rPr lang="th-TH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สเต็ตโทสโคป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73967" y="953428"/>
            <a:ext cx="6476999" cy="2647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sz="40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สเต็ต</a:t>
            </a:r>
            <a:r>
              <a:rPr lang="th-TH" sz="4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โทสโคป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Stethoscope) 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หน้าที่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ช่วยหมอใน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ฟังเสียง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จากภายในของร่างกาย 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ส่วนมาก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ใช้ฟังเสียง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ปอด และชีพ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จรการเต้น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ของหัวใจ 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6" name="Picture 2" descr="http://www.vichaiyut.co.th/room/KT-1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966" y="784869"/>
            <a:ext cx="4951955" cy="42091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677007" y="3436899"/>
            <a:ext cx="67225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 err="1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สเต็ตโทสโคป</a:t>
            </a:r>
            <a:r>
              <a:rPr lang="th-TH" sz="36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มีส่วนประกอบ 3 ส่วน ดังนี้คือ </a:t>
            </a:r>
          </a:p>
          <a:p>
            <a:pPr marL="742950" indent="-742950">
              <a:buAutoNum type="arabicPeriod"/>
            </a:pPr>
            <a:r>
              <a:rPr lang="th-TH" sz="3600" dirty="0" err="1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ไดอะแฟรม</a:t>
            </a:r>
            <a:r>
              <a:rPr lang="th-TH" sz="36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marL="742950" indent="-742950">
              <a:buAutoNum type="arabicPeriod"/>
            </a:pPr>
            <a:r>
              <a:rPr lang="th-TH" sz="36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ท่อ</a:t>
            </a:r>
            <a:r>
              <a:rPr lang="th-TH" sz="36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นำเสียง </a:t>
            </a:r>
            <a:endParaRPr lang="th-TH" sz="3600" dirty="0" smtClean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742950" indent="-742950">
              <a:buAutoNum type="arabicPeriod"/>
            </a:pPr>
            <a:r>
              <a:rPr lang="th-TH" sz="3600" dirty="0" smtClean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หูฟัง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4585409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000500" y="365125"/>
            <a:ext cx="4902200" cy="879475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 smtClean="0"/>
              <a:t>แบบทดสอบหลังเรียน</a:t>
            </a:r>
            <a:endParaRPr lang="th-TH" sz="5400" b="1" dirty="0"/>
          </a:p>
        </p:txBody>
      </p:sp>
      <p:sp>
        <p:nvSpPr>
          <p:cNvPr id="4" name="วงรี 3"/>
          <p:cNvSpPr/>
          <p:nvPr/>
        </p:nvSpPr>
        <p:spPr>
          <a:xfrm>
            <a:off x="1460500" y="4368800"/>
            <a:ext cx="596900" cy="5461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91542" y="158121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เครื่องมือวิทยาศาสตร์สำคัญอย่างไร </a:t>
            </a:r>
            <a:endParaRPr lang="th-TH" sz="4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ก.   ช่วยนักวิทยาศาสตร์ทำงาน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ทุกๆ 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ด้าน 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ข.   ช่วย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นักวิทยาศาสตร์ทำงาน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ได้ดีขึ้น </a:t>
            </a:r>
          </a:p>
          <a:p>
            <a:pPr marL="0" indent="0">
              <a:buNone/>
            </a:pP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ค.   เมื่อ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มีเครื่องมือใครก็เป็น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นักวิทยาศาสตร์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 </a:t>
            </a:r>
          </a:p>
          <a:p>
            <a:pPr marL="0" indent="0">
              <a:buNone/>
            </a:pP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ง.   ช่วย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อำนวย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สะดวกแก่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นักวิทยาศาสตร์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และทำให้ผล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ทดลองเที่ยงตรง 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122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000500" y="365125"/>
            <a:ext cx="4902200" cy="879475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 smtClean="0"/>
              <a:t>แบบทดสอบหลังเรียน</a:t>
            </a:r>
            <a:endParaRPr lang="th-TH" sz="5400" b="1" dirty="0"/>
          </a:p>
        </p:txBody>
      </p:sp>
      <p:sp>
        <p:nvSpPr>
          <p:cNvPr id="4" name="วงรี 3"/>
          <p:cNvSpPr/>
          <p:nvPr/>
        </p:nvSpPr>
        <p:spPr>
          <a:xfrm>
            <a:off x="2533926" y="4170018"/>
            <a:ext cx="596900" cy="5461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676400" y="1244600"/>
            <a:ext cx="9216887" cy="3910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อุปกรณ์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ใดที่ช่วย</a:t>
            </a:r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บอกค่าอุณหภูมิ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แก่</a:t>
            </a:r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นักวิทยาศาสตร์</a:t>
            </a:r>
            <a:endParaRPr lang="th-TH" sz="4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ก.   เครื่อง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ยิงเลเซอร์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ข.   เครื่อง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ชั่ง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ค.   </a:t>
            </a:r>
            <a:r>
              <a:rPr lang="th-TH" sz="44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โวล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มิเตอร์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ง.    เทอร์โมมิเตอร์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76716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6625" y="325369"/>
            <a:ext cx="4902200" cy="879475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 smtClean="0"/>
              <a:t>แบบทดสอบหลังเรียน</a:t>
            </a:r>
            <a:endParaRPr lang="th-TH" sz="5400" b="1" dirty="0"/>
          </a:p>
        </p:txBody>
      </p:sp>
      <p:sp>
        <p:nvSpPr>
          <p:cNvPr id="4" name="วงรี 3"/>
          <p:cNvSpPr/>
          <p:nvPr/>
        </p:nvSpPr>
        <p:spPr>
          <a:xfrm>
            <a:off x="2388152" y="2288209"/>
            <a:ext cx="596900" cy="5461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659282" y="1624496"/>
            <a:ext cx="9216887" cy="39104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ใครใช้เครื่องมือ</a:t>
            </a:r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วิทยาศาสตร์กับงานต่อ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ไปนี้ได้</a:t>
            </a:r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เหมาะสม</a:t>
            </a:r>
            <a:endParaRPr lang="th-TH" sz="4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ก.    ธิติ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ใช้เทอร์โมมิเตอร์วัดอุณหภูมิของน้ำ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ข.    พงศกร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ใช้เครื่องชั่งรับน้ำหนักได้ 1 กิโลกรัมไปชั่งก้อนกินหนัก 3 กิโลกรัม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ค.    </a:t>
            </a:r>
            <a:r>
              <a:rPr lang="th-TH" sz="44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จิร</a:t>
            </a:r>
            <a:r>
              <a:rPr lang="th-TH" sz="4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ภัทร์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</a:t>
            </a:r>
            <a:r>
              <a:rPr lang="th-TH" sz="44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โวล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มิเตอร์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วัดความเร็ว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ลม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ง.     อาทิตย์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ใช้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กระดาษ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ลิตมัสกรอง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สาร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30599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6625" y="325369"/>
            <a:ext cx="4902200" cy="879475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 smtClean="0"/>
              <a:t>แบบทดสอบหลังเรียน</a:t>
            </a:r>
            <a:endParaRPr lang="th-TH" sz="5400" b="1" dirty="0"/>
          </a:p>
        </p:txBody>
      </p:sp>
      <p:sp>
        <p:nvSpPr>
          <p:cNvPr id="4" name="วงรี 3"/>
          <p:cNvSpPr/>
          <p:nvPr/>
        </p:nvSpPr>
        <p:spPr>
          <a:xfrm>
            <a:off x="2662472" y="3137294"/>
            <a:ext cx="596900" cy="5461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915893" y="1622003"/>
            <a:ext cx="9216887" cy="3910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37 </a:t>
            </a:r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องศาเซลเซียส มีความสัมพันธ์กับข้อใดมากที่สุด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ก.    จุดเดือดของน้ำ</a:t>
            </a:r>
            <a:endParaRPr lang="th-TH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ข.    อุณหภูมิร่างกายของคนปกติ</a:t>
            </a:r>
            <a:endParaRPr lang="th-TH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ค.    จุดหลอมเหลวของน้ำ</a:t>
            </a:r>
            <a:endParaRPr lang="th-TH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ง.     อุณหภูมิของอากาศในห้องเรียน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853717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6625" y="325369"/>
            <a:ext cx="4902200" cy="879475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 smtClean="0"/>
              <a:t>แบบทดสอบหลังเรียน</a:t>
            </a:r>
            <a:endParaRPr lang="th-TH" sz="5400" b="1" dirty="0"/>
          </a:p>
        </p:txBody>
      </p:sp>
      <p:sp>
        <p:nvSpPr>
          <p:cNvPr id="4" name="วงรี 3"/>
          <p:cNvSpPr/>
          <p:nvPr/>
        </p:nvSpPr>
        <p:spPr>
          <a:xfrm>
            <a:off x="2571032" y="3824743"/>
            <a:ext cx="596900" cy="5461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824454" y="1583753"/>
            <a:ext cx="6894372" cy="3910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r>
              <a:rPr lang="en-US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 </a:t>
            </a:r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SI 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คือ</a:t>
            </a:r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อะไร</a:t>
            </a:r>
          </a:p>
          <a:p>
            <a:pPr marL="0" indent="0">
              <a:buNone/>
            </a:pP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ก. 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ระบบ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หน่วยวัดทั่วโลก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ข.    หน่วย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วัดระบบในประเทศ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ค.    ระบบ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หน่วยวัด</a:t>
            </a: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ระหว่าง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ประเทศ</a:t>
            </a:r>
          </a:p>
          <a:p>
            <a:pPr marL="0" indent="0">
              <a:buNone/>
            </a:pPr>
            <a:r>
              <a:rPr lang="th-TH" sz="4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ง.     หน่วยฐานข้อมูล</a:t>
            </a:r>
            <a:r>
              <a:rPr lang="th-TH" sz="4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ประเทศ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86855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ธีมของ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</TotalTime>
  <Words>752</Words>
  <Application>Microsoft Office PowerPoint</Application>
  <PresentationFormat>แบบจอกว้าง</PresentationFormat>
  <Paragraphs>77</Paragraphs>
  <Slides>14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21" baseType="lpstr">
      <vt:lpstr>Cordia New</vt:lpstr>
      <vt:lpstr>TH SarabunPSK</vt:lpstr>
      <vt:lpstr>Calibri</vt:lpstr>
      <vt:lpstr>Angsana New</vt:lpstr>
      <vt:lpstr>Calibri Light</vt:lpstr>
      <vt:lpstr>Arial</vt:lpstr>
      <vt:lpstr>ธีมของ Office</vt:lpstr>
      <vt:lpstr>งานนำเสนอ PowerPoint</vt:lpstr>
      <vt:lpstr>เครื่องมือและอุปกรณ์  ผู้ช่วยของนักวิทยาศาสตร์ </vt:lpstr>
      <vt:lpstr>ระบบหน่วยวัดระหว่างประเทศ หรือ ระบบเอสไอ SI </vt:lpstr>
      <vt:lpstr>ตัวอย่างการใช้เครื่องมือวิทยาศาสตร์</vt:lpstr>
      <vt:lpstr>เทอร์โมมิเตอร์ </vt:lpstr>
      <vt:lpstr>วิธีการใช้เทอร์โมมิเตอร์ </vt:lpstr>
      <vt:lpstr>การเก็บรักษา </vt:lpstr>
      <vt:lpstr>แว่นขยาย </vt:lpstr>
      <vt:lpstr>สเต็ตโทสโคป </vt:lpstr>
      <vt:lpstr>แบบทดสอบหลังเรียน</vt:lpstr>
      <vt:lpstr>แบบทดสอบหลังเรียน</vt:lpstr>
      <vt:lpstr>แบบทดสอบหลังเรียน</vt:lpstr>
      <vt:lpstr>แบบทดสอบหลังเรียน</vt:lpstr>
      <vt:lpstr>แบบทดสอบหลังเรียน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เครื่องมือและอุปกรณ์  ผู้ช่วยของนักวิทยาศาสตร์ </dc:title>
  <dc:creator>mong</dc:creator>
  <cp:lastModifiedBy>mong</cp:lastModifiedBy>
  <cp:revision>16</cp:revision>
  <dcterms:created xsi:type="dcterms:W3CDTF">2014-06-03T22:40:42Z</dcterms:created>
  <dcterms:modified xsi:type="dcterms:W3CDTF">2014-06-04T04:39:54Z</dcterms:modified>
</cp:coreProperties>
</file>